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79" r:id="rId2"/>
  </p:sldMasterIdLst>
  <p:notesMasterIdLst>
    <p:notesMasterId r:id="rId18"/>
  </p:notesMasterIdLst>
  <p:handoutMasterIdLst>
    <p:handoutMasterId r:id="rId19"/>
  </p:handoutMasterIdLst>
  <p:sldIdLst>
    <p:sldId id="269" r:id="rId3"/>
    <p:sldId id="279" r:id="rId4"/>
    <p:sldId id="274" r:id="rId5"/>
    <p:sldId id="275" r:id="rId6"/>
    <p:sldId id="280" r:id="rId7"/>
    <p:sldId id="278" r:id="rId8"/>
    <p:sldId id="282" r:id="rId9"/>
    <p:sldId id="283" r:id="rId10"/>
    <p:sldId id="284" r:id="rId11"/>
    <p:sldId id="291" r:id="rId12"/>
    <p:sldId id="292" r:id="rId13"/>
    <p:sldId id="285" r:id="rId14"/>
    <p:sldId id="289" r:id="rId15"/>
    <p:sldId id="288" r:id="rId16"/>
    <p:sldId id="290" r:id="rId17"/>
  </p:sldIdLst>
  <p:sldSz cx="12192000" cy="6858000"/>
  <p:notesSz cx="6858000" cy="9144000"/>
  <p:defaultTextStyle>
    <a:defPPr>
      <a:defRPr lang="de-DE"/>
    </a:defPPr>
    <a:lvl1pPr marL="0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1pPr>
    <a:lvl2pPr marL="402325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2pPr>
    <a:lvl3pPr marL="804649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3pPr>
    <a:lvl4pPr marL="1206974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4pPr>
    <a:lvl5pPr marL="1609298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5pPr>
    <a:lvl6pPr marL="2011623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6pPr>
    <a:lvl7pPr marL="241394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7pPr>
    <a:lvl8pPr marL="2816272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8pPr>
    <a:lvl9pPr marL="321859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 Retzlaff" initials="MR" lastIdx="29" clrIdx="0">
    <p:extLst>
      <p:ext uri="{19B8F6BF-5375-455C-9EA6-DF929625EA0E}">
        <p15:presenceInfo xmlns:p15="http://schemas.microsoft.com/office/powerpoint/2012/main" userId="874654ead53cf3b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6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34"/>
  </p:normalViewPr>
  <p:slideViewPr>
    <p:cSldViewPr snapToGrid="0" snapToObjects="1" showGuides="1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379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3:39.682" idx="6">
    <p:pos x="6871" y="0"/>
    <p:text>[6]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7:36.784" idx="16">
    <p:pos x="1001" y="2324"/>
    <p:text>[6]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7:41.276" idx="17">
    <p:pos x="3723" y="2105"/>
    <p:text>[6]</p:text>
    <p:extLst>
      <p:ext uri="{C676402C-5697-4E1C-873F-D02D1690AC5C}">
        <p15:threadingInfo xmlns:p15="http://schemas.microsoft.com/office/powerpoint/2012/main" timeZoneBias="-120"/>
      </p:ext>
    </p:extLst>
  </p:cm>
  <p:cm authorId="1" dt="2019-10-18T21:07:45.563" idx="18">
    <p:pos x="7084" y="2105"/>
    <p:text>[6]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7:51.607" idx="19">
    <p:pos x="4048" y="2160"/>
    <p:text>[6]</p:text>
    <p:extLst>
      <p:ext uri="{C676402C-5697-4E1C-873F-D02D1690AC5C}">
        <p15:threadingInfo xmlns:p15="http://schemas.microsoft.com/office/powerpoint/2012/main" timeZoneBias="-120"/>
      </p:ext>
    </p:extLst>
  </p:cm>
  <p:cm authorId="1" dt="2019-10-18T21:07:55.462" idx="20">
    <p:pos x="7251" y="2160"/>
    <p:text>[6]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8:03.645" idx="21">
    <p:pos x="6754" y="2436"/>
    <p:text>github screenshot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11:46.972" idx="27">
    <p:pos x="6240" y="1757"/>
    <p:text>[21]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AFE3A-2CA8-F64E-AFD3-48D0B181CB4E}" type="datetimeFigureOut">
              <a:rPr lang="de-DE" smtClean="0"/>
              <a:t>17.12.2019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372B8-5F40-0C4C-B862-72A561C79A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4A54A-5FDC-3640-9346-2A564B830E0C}" type="datetimeFigureOut">
              <a:rPr lang="de-DE" smtClean="0"/>
              <a:t>17.12.2019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8625A-4FE3-C044-A0AF-218DCEFA6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9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2"/>
          <a:stretch/>
        </p:blipFill>
        <p:spPr>
          <a:xfrm>
            <a:off x="0" y="0"/>
            <a:ext cx="12174830" cy="6858000"/>
          </a:xfrm>
          <a:prstGeom prst="rect">
            <a:avLst/>
          </a:prstGeom>
        </p:spPr>
      </p:pic>
      <p:sp>
        <p:nvSpPr>
          <p:cNvPr id="7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26. Juni 2017</a:t>
            </a:r>
          </a:p>
        </p:txBody>
      </p:sp>
      <p:sp>
        <p:nvSpPr>
          <p:cNvPr id="8" name="Textplatzhalt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228783" y="4035191"/>
            <a:ext cx="5509300" cy="5765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FontTx/>
              <a:buNone/>
              <a:defRPr sz="3000" baseline="0">
                <a:solidFill>
                  <a:schemeClr val="bg1"/>
                </a:solidFill>
                <a:latin typeface="Arial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Fakultätsmarke eingeben</a:t>
            </a:r>
          </a:p>
        </p:txBody>
      </p:sp>
      <p:sp>
        <p:nvSpPr>
          <p:cNvPr id="9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28785" y="4929326"/>
            <a:ext cx="5509298" cy="14714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 i="0">
                <a:solidFill>
                  <a:srgbClr val="626254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3000">
                <a:solidFill>
                  <a:srgbClr val="626254"/>
                </a:solidFill>
              </a:defRPr>
            </a:lvl2pPr>
            <a:lvl3pPr marL="914400" indent="0">
              <a:buNone/>
              <a:defRPr sz="3000">
                <a:solidFill>
                  <a:srgbClr val="626254"/>
                </a:solidFill>
              </a:defRPr>
            </a:lvl3pPr>
            <a:lvl4pPr marL="1371600" indent="0">
              <a:buNone/>
              <a:defRPr sz="3000">
                <a:solidFill>
                  <a:srgbClr val="626254"/>
                </a:solidFill>
              </a:defRPr>
            </a:lvl4pPr>
            <a:lvl5pPr marL="1828800" indent="0">
              <a:buNone/>
              <a:defRPr sz="3000"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Namen der Referenten eingeben</a:t>
            </a:r>
          </a:p>
        </p:txBody>
      </p:sp>
      <p:pic>
        <p:nvPicPr>
          <p:cNvPr id="10" name="Bild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6">
            <a:extLst>
              <a:ext uri="{FF2B5EF4-FFF2-40B4-BE49-F238E27FC236}">
                <a16:creationId xmlns:a16="http://schemas.microsoft.com/office/drawing/2014/main" id="{24EA107B-81B0-7240-B748-B5AC8894A0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016" y="6117336"/>
            <a:ext cx="1377788" cy="627582"/>
          </a:xfrm>
          <a:prstGeom prst="rect">
            <a:avLst/>
          </a:prstGeom>
        </p:spPr>
      </p:pic>
      <p:sp>
        <p:nvSpPr>
          <p:cNvPr id="9" name="Textplatzhalter 13">
            <a:extLst>
              <a:ext uri="{FF2B5EF4-FFF2-40B4-BE49-F238E27FC236}">
                <a16:creationId xmlns:a16="http://schemas.microsoft.com/office/drawing/2014/main" id="{A3E67D81-A08E-EC4B-8486-3AC4502262BE}"/>
              </a:ext>
            </a:extLst>
          </p:cNvPr>
          <p:cNvSpPr txBox="1">
            <a:spLocks/>
          </p:cNvSpPr>
          <p:nvPr userDrawn="1"/>
        </p:nvSpPr>
        <p:spPr>
          <a:xfrm>
            <a:off x="3687989" y="6190488"/>
            <a:ext cx="2203015" cy="39319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 err="1"/>
              <a:t>git</a:t>
            </a:r>
            <a:r>
              <a:rPr lang="de-DE" sz="1000" dirty="0"/>
              <a:t> - Versionskontrolle</a:t>
            </a:r>
          </a:p>
        </p:txBody>
      </p:sp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E19C7962-84F0-B349-BF6B-8D1C8500CD82}"/>
              </a:ext>
            </a:extLst>
          </p:cNvPr>
          <p:cNvSpPr txBox="1">
            <a:spLocks/>
          </p:cNvSpPr>
          <p:nvPr userDrawn="1"/>
        </p:nvSpPr>
        <p:spPr>
          <a:xfrm>
            <a:off x="6096000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/>
              <a:t>Fakultät der Technik</a:t>
            </a:r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40436BCE-D2D6-EA44-BAE1-EC3C5EF96EF3}"/>
              </a:ext>
            </a:extLst>
          </p:cNvPr>
          <p:cNvSpPr txBox="1">
            <a:spLocks/>
          </p:cNvSpPr>
          <p:nvPr userDrawn="1"/>
        </p:nvSpPr>
        <p:spPr>
          <a:xfrm>
            <a:off x="1335024" y="6190488"/>
            <a:ext cx="2203015" cy="15693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/>
              <a:pPr/>
              <a:t>‹Nr.›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516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000" kern="1200">
          <a:solidFill>
            <a:srgbClr val="62625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48" userDrawn="1">
          <p15:clr>
            <a:srgbClr val="F26B43"/>
          </p15:clr>
        </p15:guide>
        <p15:guide id="2" pos="853" userDrawn="1">
          <p15:clr>
            <a:srgbClr val="F26B43"/>
          </p15:clr>
        </p15:guide>
        <p15:guide id="3" pos="6844" userDrawn="1">
          <p15:clr>
            <a:srgbClr val="F26B43"/>
          </p15:clr>
        </p15:guide>
        <p15:guide id="4" orient="horz" pos="864" userDrawn="1">
          <p15:clr>
            <a:srgbClr val="F26B43"/>
          </p15:clr>
        </p15:guide>
        <p15:guide id="6" pos="3756" userDrawn="1">
          <p15:clr>
            <a:srgbClr val="F26B43"/>
          </p15:clr>
        </p15:guide>
        <p15:guide id="7" pos="39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3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3" userDrawn="1">
          <p15:clr>
            <a:srgbClr val="F26B43"/>
          </p15:clr>
        </p15:guide>
        <p15:guide id="3" pos="7391" userDrawn="1">
          <p15:clr>
            <a:srgbClr val="F26B43"/>
          </p15:clr>
        </p15:guide>
        <p15:guide id="4" orient="horz" pos="228" userDrawn="1">
          <p15:clr>
            <a:srgbClr val="F26B43"/>
          </p15:clr>
        </p15:guide>
        <p15:guide id="5" orient="horz" pos="4083" userDrawn="1">
          <p15:clr>
            <a:srgbClr val="F26B43"/>
          </p15:clr>
        </p15:guide>
        <p15:guide id="7" pos="3756" userDrawn="1">
          <p15:clr>
            <a:srgbClr val="F26B43"/>
          </p15:clr>
        </p15:guide>
        <p15:guide id="8" pos="39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6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>
            <a:extLst>
              <a:ext uri="{FF2B5EF4-FFF2-40B4-BE49-F238E27FC236}">
                <a16:creationId xmlns:a16="http://schemas.microsoft.com/office/drawing/2014/main" id="{DB90684E-4F48-C141-A043-7DA02DBB5F88}"/>
              </a:ext>
            </a:extLst>
          </p:cNvPr>
          <p:cNvSpPr txBox="1">
            <a:spLocks/>
          </p:cNvSpPr>
          <p:nvPr/>
        </p:nvSpPr>
        <p:spPr>
          <a:xfrm>
            <a:off x="6228783" y="3501791"/>
            <a:ext cx="5509300" cy="30416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626254"/>
                </a:solidFill>
              </a:rPr>
              <a:t>Hochschule Pforzheim</a:t>
            </a:r>
            <a:br>
              <a:rPr lang="de-DE" dirty="0"/>
            </a:br>
            <a:r>
              <a:rPr lang="de-DE" dirty="0"/>
              <a:t>Fakultät der Technik</a:t>
            </a:r>
          </a:p>
          <a:p>
            <a:br>
              <a:rPr lang="de-DE" dirty="0"/>
            </a:br>
            <a:r>
              <a:rPr lang="de-DE" dirty="0" err="1">
                <a:solidFill>
                  <a:srgbClr val="626254"/>
                </a:solidFill>
              </a:rPr>
              <a:t>git</a:t>
            </a:r>
            <a:r>
              <a:rPr lang="de-DE" dirty="0">
                <a:solidFill>
                  <a:srgbClr val="626254"/>
                </a:solidFill>
              </a:rPr>
              <a:t> - Versionskontrolle</a:t>
            </a:r>
          </a:p>
          <a:p>
            <a:r>
              <a:rPr lang="de-DE" sz="2400" dirty="0">
                <a:solidFill>
                  <a:srgbClr val="626254"/>
                </a:solidFill>
              </a:rPr>
              <a:t>Lennart </a:t>
            </a:r>
            <a:r>
              <a:rPr lang="de-DE" sz="2400" dirty="0" err="1">
                <a:solidFill>
                  <a:srgbClr val="626254"/>
                </a:solidFill>
              </a:rPr>
              <a:t>Kaussen</a:t>
            </a:r>
            <a:endParaRPr lang="de-DE" sz="2400" dirty="0">
              <a:solidFill>
                <a:srgbClr val="626254"/>
              </a:solidFill>
            </a:endParaRPr>
          </a:p>
          <a:p>
            <a:r>
              <a:rPr lang="de-DE" sz="2400" dirty="0">
                <a:solidFill>
                  <a:srgbClr val="626254"/>
                </a:solidFill>
              </a:rPr>
              <a:t>Marc Retzlaff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1338386" y="3593134"/>
            <a:ext cx="4622974" cy="1492250"/>
          </a:xfrm>
        </p:spPr>
        <p:txBody>
          <a:bodyPr/>
          <a:lstStyle/>
          <a:p>
            <a:r>
              <a:rPr lang="en-US" dirty="0"/>
              <a:t>7/17/2019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190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4E7702-234E-48E5-9629-9ACDA64A0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</p:spPr>
        <p:txBody>
          <a:bodyPr/>
          <a:lstStyle/>
          <a:p>
            <a:r>
              <a:rPr lang="de-DE" dirty="0"/>
              <a:t>„Seit wann gibt es diese Funktion?“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42C26E-7EC2-41B1-846A-FAA11A75E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Zeilenweise Nachverfolgung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Schnelle Suche von Änderungen</a:t>
            </a:r>
          </a:p>
        </p:txBody>
      </p:sp>
    </p:spTree>
    <p:extLst>
      <p:ext uri="{BB962C8B-B14F-4D97-AF65-F5344CB8AC3E}">
        <p14:creationId xmlns:p14="http://schemas.microsoft.com/office/powerpoint/2010/main" val="820078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FC1099-1F84-4137-87A2-0E17A27CB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Automatische Datensicherung!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F3BAD6-88A5-4A2D-9579-84F8D0F3B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besitzt „alles“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Einfacher Rückfall auf bestehende Stände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Integrierter Zwischenspeicher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27183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2EFF18-819C-435A-AE30-D290A4FF3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Gegenseitig ergänzen, gemeinsam programmieren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F03015-B8A0-449B-B393-DF7DF7939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Pull </a:t>
            </a:r>
            <a:r>
              <a:rPr lang="de-DE" dirty="0" err="1"/>
              <a:t>Requests</a:t>
            </a: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Spezielle Funktionen über Internet-Hosting Anbieter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Vorschlag einer Änderung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Anwendung: Code Review, Open Source, Verwaltung von Bugs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5236598-28E2-40E5-B808-D498DEB85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677" y="1331061"/>
            <a:ext cx="549270" cy="549270"/>
          </a:xfrm>
          <a:prstGeom prst="rect">
            <a:avLst/>
          </a:prstGeom>
        </p:spPr>
      </p:pic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531EB808-0178-446A-96B5-FD38236821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261"/>
          <a:stretch/>
        </p:blipFill>
        <p:spPr>
          <a:xfrm>
            <a:off x="5311601" y="3867325"/>
            <a:ext cx="5410955" cy="1826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337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A1B206-F9E9-4A60-A9DE-85CD6E714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Kennzeichnen von Versionen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DFBCB5-2D87-4336-9288-DB95E45DC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Commit besitzt einzigartige Prüfsumme und Kommentar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Etikett um Veröffentlichungen zu kennzeichnen (tags)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695458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3DD13-D061-49BF-A875-D97D9C399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der 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91F23B-36B3-48D8-8B20-3DC2396F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Präsentationsmaterial ( 90min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Dokumentation</a:t>
            </a:r>
          </a:p>
        </p:txBody>
      </p:sp>
      <p:pic>
        <p:nvPicPr>
          <p:cNvPr id="6" name="Grafik 5" descr="Ein Bild, das Mann, Person, haltend, suchend enthält.&#10;&#10;Automatisch generierte Beschreibung">
            <a:extLst>
              <a:ext uri="{FF2B5EF4-FFF2-40B4-BE49-F238E27FC236}">
                <a16:creationId xmlns:a16="http://schemas.microsoft.com/office/drawing/2014/main" id="{C4C9A6ED-6827-4CEF-8038-D75ED95FE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88690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617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B4BDE2-7381-46FB-AB3F-73CB5C850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540912"/>
            <a:ext cx="9528944" cy="549271"/>
          </a:xfrm>
        </p:spPr>
        <p:txBody>
          <a:bodyPr/>
          <a:lstStyle/>
          <a:p>
            <a:r>
              <a:rPr lang="de-DE" dirty="0"/>
              <a:t>Sources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6D7D88-D093-4E02-8662-AED7BD45B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6" y="1378990"/>
            <a:ext cx="3876089" cy="4267200"/>
          </a:xfrm>
        </p:spPr>
        <p:txBody>
          <a:bodyPr/>
          <a:lstStyle/>
          <a:p>
            <a:r>
              <a:rPr lang="de-DE" sz="800" dirty="0"/>
              <a:t>[1] https://de.wikipedia.org/wiki/Datei:Git-logo.svg</a:t>
            </a:r>
          </a:p>
          <a:p>
            <a:r>
              <a:rPr lang="de-DE" sz="800" dirty="0"/>
              <a:t>[2] https://about.gitlab.com/press/press-kit/</a:t>
            </a:r>
          </a:p>
          <a:p>
            <a:r>
              <a:rPr lang="de-DE" sz="800" dirty="0"/>
              <a:t>[3] https://upload.wikimedia.org/wikipedia/commons/4/4e/PTC_Integrity.png</a:t>
            </a:r>
          </a:p>
          <a:p>
            <a:r>
              <a:rPr lang="de-DE" sz="800" dirty="0"/>
              <a:t>[4] https://upload.wikimedia.org/wikipedia/commons/3/30/Subversion_logo.svg</a:t>
            </a:r>
          </a:p>
          <a:p>
            <a:r>
              <a:rPr lang="de-DE" sz="800" dirty="0"/>
              <a:t>[5] https://www.pngfly.com/png-87gk6i/</a:t>
            </a:r>
          </a:p>
          <a:p>
            <a:r>
              <a:rPr lang="de-DE" sz="800" dirty="0"/>
              <a:t>[6] https://codesandbox.io/s/5243r3n82l?from-embed</a:t>
            </a:r>
          </a:p>
          <a:p>
            <a:r>
              <a:rPr lang="de-DE" sz="800" dirty="0"/>
              <a:t>[7] https://www.pngfly.com/png-kvhyqn/</a:t>
            </a:r>
          </a:p>
          <a:p>
            <a:r>
              <a:rPr lang="de-DE" sz="800" dirty="0"/>
              <a:t>[8] https://www.pngfly.com/png-hj6fzd/</a:t>
            </a:r>
          </a:p>
          <a:p>
            <a:r>
              <a:rPr lang="de-DE" sz="800" dirty="0"/>
              <a:t>[9] https://www.pngfly.com/png-pb70sq/</a:t>
            </a:r>
          </a:p>
          <a:p>
            <a:r>
              <a:rPr lang="de-DE" sz="800" dirty="0"/>
              <a:t>[10] https://www.pngfly.com/png-7ew1f8/</a:t>
            </a:r>
          </a:p>
          <a:p>
            <a:r>
              <a:rPr lang="de-DE" sz="800" dirty="0"/>
              <a:t>[11] https://www.pngfly.com/png-29t3hg/</a:t>
            </a:r>
          </a:p>
          <a:p>
            <a:r>
              <a:rPr lang="de-DE" sz="800" dirty="0"/>
              <a:t>[12] https://www.pngfly.com/png-lgocpp/</a:t>
            </a:r>
          </a:p>
          <a:p>
            <a:r>
              <a:rPr lang="de-DE" sz="800" dirty="0"/>
              <a:t>[13] https://www.pngfly.com/png-add5yx/</a:t>
            </a:r>
          </a:p>
          <a:p>
            <a:r>
              <a:rPr lang="de-DE" sz="800" dirty="0"/>
              <a:t>[14] https://www.toptal.com/software/trunk-based-development-git-flow</a:t>
            </a:r>
          </a:p>
          <a:p>
            <a:r>
              <a:rPr lang="de-DE" sz="800" dirty="0"/>
              <a:t>[15] https://www.pngfly.com/png-pctgnw/</a:t>
            </a:r>
          </a:p>
          <a:p>
            <a:endParaRPr lang="de-DE" sz="800" dirty="0"/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6459A95C-59A5-4DA5-9275-91B5214DB09B}"/>
              </a:ext>
            </a:extLst>
          </p:cNvPr>
          <p:cNvSpPr txBox="1"/>
          <p:nvPr/>
        </p:nvSpPr>
        <p:spPr>
          <a:xfrm>
            <a:off x="5495925" y="1343165"/>
            <a:ext cx="4638675" cy="1690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[16] https://upload.wikimedia.org/wikipedia/commons/8/86/Teamcity_Logo.png</a:t>
            </a:r>
          </a:p>
          <a:p>
            <a:endParaRPr lang="de-DE" sz="800" dirty="0"/>
          </a:p>
          <a:p>
            <a:r>
              <a:rPr lang="de-DE" sz="800" dirty="0"/>
              <a:t>[17] https://upload.wikimedia.org/wikipedia/commons/e/e3/Jenkins_logo_with_title.svg</a:t>
            </a:r>
          </a:p>
          <a:p>
            <a:endParaRPr lang="de-DE" sz="800" dirty="0"/>
          </a:p>
          <a:p>
            <a:r>
              <a:rPr lang="de-DE" sz="800" dirty="0"/>
              <a:t>[18] https://www.stickpng.com/img/icons-logos-emojis/tech-companies/gitkraken-logo</a:t>
            </a:r>
          </a:p>
          <a:p>
            <a:endParaRPr lang="de-DE" sz="800" dirty="0"/>
          </a:p>
          <a:p>
            <a:r>
              <a:rPr lang="de-DE" sz="800" dirty="0"/>
              <a:t>[19] http://pngimg.com/download/73352</a:t>
            </a:r>
          </a:p>
          <a:p>
            <a:endParaRPr lang="de-DE" sz="800" dirty="0"/>
          </a:p>
          <a:p>
            <a:r>
              <a:rPr lang="de-DE" sz="800" dirty="0"/>
              <a:t>[20] https://www.iconfinder.com/icons/1608906/git_icon</a:t>
            </a:r>
          </a:p>
          <a:p>
            <a:endParaRPr lang="de-DE" sz="800" dirty="0"/>
          </a:p>
          <a:p>
            <a:r>
              <a:rPr lang="de-DE" sz="800" dirty="0"/>
              <a:t>[21] https://blog.cpanel.com/wp-content/uploads/2018/05/image2018-2-16_14-10-15.png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73346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42F78B-A3D9-47B6-AA6F-923F5276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Software Entwicklung (im Team) vereinfacht!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CA0328-7478-48B4-830F-6D559FEC5A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6" y="129540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92026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Versionskontrolle! Warum?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Strukturierung - übersichtliche Abgrenzungen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Wartbarkeit -  Sprung zu alten Ständen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Nachweisbarkeit - detaillierte Historie 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Parallelität - gleichzeitig entwickeln im Team</a:t>
            </a:r>
          </a:p>
        </p:txBody>
      </p:sp>
      <p:pic>
        <p:nvPicPr>
          <p:cNvPr id="10" name="Grafik 9" descr="Ein Bild, das Zeichnung, Uhr, Schild enthält.&#10;&#10;Automatisch generierte Beschreibung">
            <a:extLst>
              <a:ext uri="{FF2B5EF4-FFF2-40B4-BE49-F238E27FC236}">
                <a16:creationId xmlns:a16="http://schemas.microsoft.com/office/drawing/2014/main" id="{DCF2B77C-4484-40C1-9F53-33A83D87B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2275" y="4500295"/>
            <a:ext cx="1810649" cy="75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410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14DB3B-5706-4E18-90FC-61E63DA6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</p:spPr>
        <p:txBody>
          <a:bodyPr/>
          <a:lstStyle/>
          <a:p>
            <a:r>
              <a:rPr lang="de-DE" dirty="0"/>
              <a:t>Strukturierung - Repository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90AF64-2F85-4317-8D63-1FA593F45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8042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Projektarchiv für alles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Aneinander Kettung von Änderungen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Jedes Kettenglied (Commit) entspricht einem Stand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besitzt alles!</a:t>
            </a:r>
          </a:p>
        </p:txBody>
      </p:sp>
      <p:pic>
        <p:nvPicPr>
          <p:cNvPr id="7" name="Grafik 6" descr="Ein Bild, das Objekt, Licht enthält.&#10;&#10;Automatisch generierte Beschreibung">
            <a:extLst>
              <a:ext uri="{FF2B5EF4-FFF2-40B4-BE49-F238E27FC236}">
                <a16:creationId xmlns:a16="http://schemas.microsoft.com/office/drawing/2014/main" id="{EE422300-E2D7-4F50-A9C7-462D63F19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6468285" y="58723"/>
            <a:ext cx="33909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163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5FBEB5-1D5A-408B-BD3E-E3E43D92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970" y="600658"/>
            <a:ext cx="9528944" cy="549271"/>
          </a:xfrm>
        </p:spPr>
        <p:txBody>
          <a:bodyPr/>
          <a:lstStyle/>
          <a:p>
            <a:r>
              <a:rPr lang="de-DE" dirty="0"/>
              <a:t>Nebenläufigkeit? Zweige (</a:t>
            </a:r>
            <a:r>
              <a:rPr lang="de-DE" dirty="0" err="1"/>
              <a:t>Branches</a:t>
            </a:r>
            <a:r>
              <a:rPr lang="de-DE" dirty="0"/>
              <a:t>)!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E44ED1-4DFA-41FE-8B6B-7285FBEBC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6" y="137100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Spielwiese für neue Features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Unterteilung von Personen / Gruppen / Themen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Zeitreisen leicht gemacht – Weiterentwicklung an jedem Stand möglich</a:t>
            </a:r>
          </a:p>
        </p:txBody>
      </p:sp>
    </p:spTree>
    <p:extLst>
      <p:ext uri="{BB962C8B-B14F-4D97-AF65-F5344CB8AC3E}">
        <p14:creationId xmlns:p14="http://schemas.microsoft.com/office/powerpoint/2010/main" val="1791545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7E93D-5270-42C7-BDCF-B0CA4094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„Ich hab das schon gefixt?!“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77084E-611E-474D-860C-5A997B7C3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Abgleich der </a:t>
            </a:r>
            <a:r>
              <a:rPr lang="de-DE" dirty="0" err="1"/>
              <a:t>Repositories</a:t>
            </a:r>
            <a:r>
              <a:rPr lang="de-DE" dirty="0"/>
              <a:t> untereinander (Push &amp; Pull)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Änderungen übernommen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Neues wird hinzugefügt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1672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ED8A3-6376-49CE-82E9-C0C916A9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Änderungen Zusammenführen! Wie?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7E7841-13EB-4D8E-A95B-341245709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Drei-Wege-</a:t>
            </a:r>
            <a:r>
              <a:rPr lang="de-DE" dirty="0" err="1"/>
              <a:t>Merge</a:t>
            </a:r>
            <a:r>
              <a:rPr lang="de-DE" dirty="0"/>
              <a:t>	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zwei Zweige zusammen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52366A9-9041-4856-BEFF-D960849953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65"/>
          <a:stretch/>
        </p:blipFill>
        <p:spPr>
          <a:xfrm>
            <a:off x="845180" y="3429000"/>
            <a:ext cx="5100856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991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6003B2-9F24-4616-9352-7A0DCC1A4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Änderungen Zusammenführen! Wie?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C10AA7-8A0F-4CC0-BF59-026952335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Rebase</a:t>
            </a: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Commits</a:t>
            </a:r>
            <a:r>
              <a:rPr lang="de-DE" dirty="0"/>
              <a:t> werden auf gewünschten Zweig neu angewandt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Ändert Historie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pic>
        <p:nvPicPr>
          <p:cNvPr id="5" name="Grafik 4" descr="Ein Bild, das Uhr enthält.&#10;&#10;Automatisch generierte Beschreibung">
            <a:extLst>
              <a:ext uri="{FF2B5EF4-FFF2-40B4-BE49-F238E27FC236}">
                <a16:creationId xmlns:a16="http://schemas.microsoft.com/office/drawing/2014/main" id="{C39D3632-8341-491F-998C-0C287E1A0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6994" y="3342314"/>
            <a:ext cx="4343400" cy="24384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5A6AD43-0B47-4414-824C-D17B27983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0957" y="3342314"/>
            <a:ext cx="51054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775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880F5A-383A-49FB-96D0-9A6CD9846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Historie oder Übersichtlichkeit?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9E3154-54E5-4CF5-9A81-2C385AB56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Rebase</a:t>
            </a:r>
            <a:r>
              <a:rPr lang="de-DE" dirty="0"/>
              <a:t> &amp; Squash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mehrere </a:t>
            </a:r>
            <a:r>
              <a:rPr lang="de-DE" dirty="0" err="1"/>
              <a:t>Commits</a:t>
            </a:r>
            <a:r>
              <a:rPr lang="de-DE" dirty="0"/>
              <a:t> zusammen =&gt; Übersichtlich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Schreibt Historie um =&gt; Informationsverlust</a:t>
            </a:r>
          </a:p>
        </p:txBody>
      </p:sp>
      <p:pic>
        <p:nvPicPr>
          <p:cNvPr id="9" name="Grafik 8" descr="Ein Bild, das Uhr, Anzeige enthält.&#10;&#10;Automatisch generierte Beschreibung">
            <a:extLst>
              <a:ext uri="{FF2B5EF4-FFF2-40B4-BE49-F238E27FC236}">
                <a16:creationId xmlns:a16="http://schemas.microsoft.com/office/drawing/2014/main" id="{B1C13ACC-0680-445C-B217-08BBF75078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163" y="3429000"/>
            <a:ext cx="5674803" cy="2087284"/>
          </a:xfrm>
          <a:prstGeom prst="rect">
            <a:avLst/>
          </a:prstGeom>
        </p:spPr>
      </p:pic>
      <p:pic>
        <p:nvPicPr>
          <p:cNvPr id="11" name="Grafik 10" descr="Ein Bild, das Messanzeige, Uhr enthält.&#10;&#10;Automatisch generierte Beschreibung">
            <a:extLst>
              <a:ext uri="{FF2B5EF4-FFF2-40B4-BE49-F238E27FC236}">
                <a16:creationId xmlns:a16="http://schemas.microsoft.com/office/drawing/2014/main" id="{9371DFC4-1A6B-4698-A39C-6A6675A53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1234" y="3429000"/>
            <a:ext cx="4499995" cy="214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159366"/>
      </p:ext>
    </p:extLst>
  </p:cSld>
  <p:clrMapOvr>
    <a:masterClrMapping/>
  </p:clrMapOvr>
</p:sld>
</file>

<file path=ppt/theme/theme1.xml><?xml version="1.0" encoding="utf-8"?>
<a:theme xmlns:a="http://schemas.openxmlformats.org/drawingml/2006/main" name="Inhalt">
  <a:themeElements>
    <a:clrScheme name="Hochschule Pforzheim">
      <a:dk1>
        <a:srgbClr val="626254"/>
      </a:dk1>
      <a:lt1>
        <a:srgbClr val="FFFFFF"/>
      </a:lt1>
      <a:dk2>
        <a:srgbClr val="F5BC25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56CE5774-0CC8-5849-AA32-D3A79BD23BC3}"/>
    </a:ext>
  </a:extLst>
</a:theme>
</file>

<file path=ppt/theme/theme2.xml><?xml version="1.0" encoding="utf-8"?>
<a:theme xmlns:a="http://schemas.openxmlformats.org/drawingml/2006/main" name="Titel gra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AD4E58D8-A386-6F47-A6EB-BA46E050EC50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16_9_pra¦êsentation_nr_1_20180219</Template>
  <TotalTime>0</TotalTime>
  <Words>565</Words>
  <Application>Microsoft Office PowerPoint</Application>
  <PresentationFormat>Breitbild</PresentationFormat>
  <Paragraphs>81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Calibri</vt:lpstr>
      <vt:lpstr>Wingdings</vt:lpstr>
      <vt:lpstr>Inhalt</vt:lpstr>
      <vt:lpstr>Titel grau</vt:lpstr>
      <vt:lpstr>PowerPoint-Präsentation</vt:lpstr>
      <vt:lpstr>Software Entwicklung (im Team) vereinfacht!</vt:lpstr>
      <vt:lpstr>Versionskontrolle! Warum?</vt:lpstr>
      <vt:lpstr>Strukturierung - Repository</vt:lpstr>
      <vt:lpstr>Nebenläufigkeit? Zweige (Branches)!</vt:lpstr>
      <vt:lpstr>„Ich hab das schon gefixt?!“</vt:lpstr>
      <vt:lpstr>Änderungen Zusammenführen! Wie?</vt:lpstr>
      <vt:lpstr>Änderungen Zusammenführen! Wie?</vt:lpstr>
      <vt:lpstr>Historie oder Übersichtlichkeit?</vt:lpstr>
      <vt:lpstr>„Seit wann gibt es diese Funktion?“</vt:lpstr>
      <vt:lpstr>Automatische Datensicherung!</vt:lpstr>
      <vt:lpstr>Gegenseitig ergänzen, gemeinsam programmieren</vt:lpstr>
      <vt:lpstr>Kennzeichnen von Versionen</vt:lpstr>
      <vt:lpstr>Ziel der Arbeit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Kamper, Cornelia</dc:creator>
  <cp:lastModifiedBy>Marc Retzlaff</cp:lastModifiedBy>
  <cp:revision>38</cp:revision>
  <cp:lastPrinted>2017-06-26T12:51:52Z</cp:lastPrinted>
  <dcterms:created xsi:type="dcterms:W3CDTF">2018-10-18T12:34:26Z</dcterms:created>
  <dcterms:modified xsi:type="dcterms:W3CDTF">2019-12-17T19:55:28Z</dcterms:modified>
</cp:coreProperties>
</file>

<file path=docProps/thumbnail.jpeg>
</file>